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18" r:id="rId2"/>
    <p:sldId id="319" r:id="rId3"/>
    <p:sldId id="320" r:id="rId4"/>
    <p:sldId id="321" r:id="rId5"/>
    <p:sldId id="322" r:id="rId6"/>
    <p:sldId id="297" r:id="rId7"/>
    <p:sldId id="323" r:id="rId8"/>
    <p:sldId id="324" r:id="rId9"/>
    <p:sldId id="325" r:id="rId10"/>
    <p:sldId id="326" r:id="rId11"/>
    <p:sldId id="327" r:id="rId12"/>
    <p:sldId id="331" r:id="rId13"/>
    <p:sldId id="329" r:id="rId14"/>
    <p:sldId id="33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THEATRE" initials="JT" lastIdx="4" clrIdx="0">
    <p:extLst>
      <p:ext uri="{19B8F6BF-5375-455C-9EA6-DF929625EA0E}">
        <p15:presenceInfo xmlns:p15="http://schemas.microsoft.com/office/powerpoint/2012/main" userId="S-1-5-21-604985942-1880779129-9522986-102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0" autoAdjust="0"/>
    <p:restoredTop sz="79070" autoAdjust="0"/>
  </p:normalViewPr>
  <p:slideViewPr>
    <p:cSldViewPr>
      <p:cViewPr varScale="1">
        <p:scale>
          <a:sx n="67" d="100"/>
          <a:sy n="67" d="100"/>
        </p:scale>
        <p:origin x="1066" y="6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4A1AD-A396-4BBC-8E3D-D80AD18098E9}" type="datetimeFigureOut">
              <a:rPr lang="fr-BE" smtClean="0"/>
              <a:t>24-10-19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95C0B-D710-413B-A0AE-7396F1FE11C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1487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Bonjour à </a:t>
            </a:r>
            <a:r>
              <a:rPr lang="en-US" dirty="0" err="1"/>
              <a:t>tous</a:t>
            </a:r>
            <a:r>
              <a:rPr lang="en-US" dirty="0"/>
              <a:t>, je </a:t>
            </a:r>
            <a:r>
              <a:rPr lang="en-US" dirty="0" err="1"/>
              <a:t>m’appelle</a:t>
            </a:r>
            <a:r>
              <a:rPr lang="en-US" dirty="0"/>
              <a:t> Benoît Fricheteau, je </a:t>
            </a:r>
            <a:r>
              <a:rPr lang="en-US" dirty="0" err="1"/>
              <a:t>travaille</a:t>
            </a:r>
            <a:r>
              <a:rPr lang="en-US" dirty="0"/>
              <a:t> à </a:t>
            </a:r>
            <a:r>
              <a:rPr lang="en-US" dirty="0" err="1"/>
              <a:t>l’Institut</a:t>
            </a:r>
            <a:r>
              <a:rPr lang="en-US" dirty="0"/>
              <a:t> </a:t>
            </a:r>
            <a:r>
              <a:rPr lang="en-US" dirty="0" err="1"/>
              <a:t>Géographique</a:t>
            </a:r>
            <a:r>
              <a:rPr lang="en-US" dirty="0"/>
              <a:t> National et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charge de la gestion des </a:t>
            </a:r>
            <a:r>
              <a:rPr lang="en-US" dirty="0" err="1"/>
              <a:t>métadonnées</a:t>
            </a:r>
            <a:r>
              <a:rPr lang="en-US" dirty="0"/>
              <a:t> de </a:t>
            </a:r>
            <a:r>
              <a:rPr lang="en-US" dirty="0" err="1"/>
              <a:t>notre</a:t>
            </a:r>
            <a:r>
              <a:rPr lang="en-US" dirty="0"/>
              <a:t> catalogue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9657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Création</a:t>
            </a:r>
            <a:r>
              <a:rPr lang="en-US" dirty="0"/>
              <a:t> du WMS :</a:t>
            </a:r>
          </a:p>
          <a:p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Dans les </a:t>
            </a:r>
            <a:r>
              <a:rPr lang="en-US" dirty="0" err="1"/>
              <a:t>descriptifs</a:t>
            </a:r>
            <a:r>
              <a:rPr lang="en-US" dirty="0"/>
              <a:t> du </a:t>
            </a:r>
            <a:r>
              <a:rPr lang="en-US" dirty="0" err="1"/>
              <a:t>mxd</a:t>
            </a:r>
            <a:r>
              <a:rPr lang="en-US" dirty="0"/>
              <a:t> (</a:t>
            </a:r>
            <a:r>
              <a:rPr lang="en-US" dirty="0" err="1"/>
              <a:t>ça</a:t>
            </a:r>
            <a:r>
              <a:rPr lang="en-US" dirty="0"/>
              <a:t> </a:t>
            </a:r>
            <a:r>
              <a:rPr lang="en-US" dirty="0" err="1"/>
              <a:t>pourrait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un </a:t>
            </a:r>
            <a:r>
              <a:rPr lang="en-US" dirty="0" err="1"/>
              <a:t>projet</a:t>
            </a:r>
            <a:r>
              <a:rPr lang="en-US" dirty="0"/>
              <a:t> </a:t>
            </a:r>
            <a:r>
              <a:rPr lang="en-US" dirty="0" err="1"/>
              <a:t>qgis</a:t>
            </a:r>
            <a:r>
              <a:rPr lang="en-US" dirty="0"/>
              <a:t>) : </a:t>
            </a:r>
            <a:r>
              <a:rPr lang="en-US" dirty="0" err="1"/>
              <a:t>uuid</a:t>
            </a:r>
            <a:r>
              <a:rPr lang="en-US" dirty="0"/>
              <a:t> de la fiche du service (</a:t>
            </a:r>
            <a:r>
              <a:rPr lang="en-US" dirty="0" err="1"/>
              <a:t>niveau</a:t>
            </a:r>
            <a:r>
              <a:rPr lang="en-US" dirty="0"/>
              <a:t> 0) </a:t>
            </a:r>
            <a:r>
              <a:rPr lang="en-US" dirty="0" err="1"/>
              <a:t>ou</a:t>
            </a:r>
            <a:r>
              <a:rPr lang="en-US" dirty="0"/>
              <a:t> des </a:t>
            </a:r>
            <a:r>
              <a:rPr lang="en-US" dirty="0" err="1"/>
              <a:t>jeux</a:t>
            </a:r>
            <a:r>
              <a:rPr lang="en-US" dirty="0"/>
              <a:t> de </a:t>
            </a:r>
            <a:r>
              <a:rPr lang="en-US" dirty="0" err="1"/>
              <a:t>données</a:t>
            </a:r>
            <a:r>
              <a:rPr lang="en-US" dirty="0"/>
              <a:t> (</a:t>
            </a:r>
            <a:r>
              <a:rPr lang="en-US" dirty="0" err="1"/>
              <a:t>niveau</a:t>
            </a:r>
            <a:r>
              <a:rPr lang="en-US" dirty="0"/>
              <a:t> 1) 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Script python lit le </a:t>
            </a:r>
            <a:r>
              <a:rPr lang="en-US" dirty="0" err="1"/>
              <a:t>mxd</a:t>
            </a:r>
            <a:r>
              <a:rPr lang="en-US" dirty="0"/>
              <a:t>, </a:t>
            </a:r>
            <a:r>
              <a:rPr lang="en-US" dirty="0" err="1"/>
              <a:t>reprend</a:t>
            </a:r>
            <a:r>
              <a:rPr lang="en-US" dirty="0"/>
              <a:t> les </a:t>
            </a:r>
            <a:r>
              <a:rPr lang="en-US" dirty="0" err="1"/>
              <a:t>uuid</a:t>
            </a:r>
            <a:r>
              <a:rPr lang="en-US" dirty="0"/>
              <a:t> et </a:t>
            </a:r>
            <a:r>
              <a:rPr lang="en-US" dirty="0" err="1"/>
              <a:t>ouvre</a:t>
            </a:r>
            <a:r>
              <a:rPr lang="en-US" dirty="0"/>
              <a:t> les fiches </a:t>
            </a:r>
            <a:r>
              <a:rPr lang="en-US" dirty="0" err="1"/>
              <a:t>correspondantes</a:t>
            </a:r>
            <a:r>
              <a:rPr lang="en-US" dirty="0"/>
              <a:t> et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chercher</a:t>
            </a:r>
            <a:r>
              <a:rPr lang="en-US" dirty="0"/>
              <a:t> les </a:t>
            </a:r>
            <a:r>
              <a:rPr lang="en-US" dirty="0" err="1"/>
              <a:t>éléments</a:t>
            </a:r>
            <a:r>
              <a:rPr lang="en-US" dirty="0"/>
              <a:t> </a:t>
            </a:r>
            <a:r>
              <a:rPr lang="en-US" dirty="0" err="1"/>
              <a:t>utiles</a:t>
            </a:r>
            <a:r>
              <a:rPr lang="en-US" dirty="0"/>
              <a:t> </a:t>
            </a:r>
            <a:r>
              <a:rPr lang="en-US" dirty="0" err="1"/>
              <a:t>dasn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fiches pour </a:t>
            </a:r>
            <a:r>
              <a:rPr lang="en-US" dirty="0" err="1"/>
              <a:t>créer</a:t>
            </a:r>
            <a:r>
              <a:rPr lang="en-US" dirty="0"/>
              <a:t> le </a:t>
            </a:r>
            <a:r>
              <a:rPr lang="en-US" dirty="0" err="1"/>
              <a:t>getcapabitlieis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haut</a:t>
            </a:r>
            <a:r>
              <a:rPr lang="en-US" dirty="0"/>
              <a:t> à droite)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60493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Getcapabilties</a:t>
            </a:r>
            <a:r>
              <a:rPr lang="en-US" dirty="0"/>
              <a:t> de </a:t>
            </a:r>
            <a:r>
              <a:rPr lang="en-US" dirty="0" err="1"/>
              <a:t>l’Atom</a:t>
            </a:r>
            <a:r>
              <a:rPr lang="en-US" dirty="0"/>
              <a:t> Feed (</a:t>
            </a:r>
            <a:r>
              <a:rPr lang="en-US" dirty="0" err="1"/>
              <a:t>en</a:t>
            </a:r>
            <a:r>
              <a:rPr lang="en-US" dirty="0"/>
              <a:t> bas à gauche) : </a:t>
            </a:r>
            <a:r>
              <a:rPr lang="en-US" dirty="0" err="1"/>
              <a:t>résultat</a:t>
            </a:r>
            <a:r>
              <a:rPr lang="en-US" dirty="0"/>
              <a:t>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/>
              <a:t>opération</a:t>
            </a:r>
            <a:r>
              <a:rPr lang="en-US" dirty="0"/>
              <a:t> </a:t>
            </a:r>
            <a:r>
              <a:rPr lang="en-US" dirty="0" err="1"/>
              <a:t>similaire</a:t>
            </a:r>
            <a:r>
              <a:rPr lang="en-US" dirty="0"/>
              <a:t> sans passer par un </a:t>
            </a:r>
            <a:r>
              <a:rPr lang="en-US" dirty="0" err="1"/>
              <a:t>mxd</a:t>
            </a:r>
            <a:r>
              <a:rPr lang="en-US" dirty="0"/>
              <a:t>/</a:t>
            </a:r>
            <a:r>
              <a:rPr lang="en-US" dirty="0" err="1"/>
              <a:t>fichier</a:t>
            </a:r>
            <a:r>
              <a:rPr lang="en-US" dirty="0"/>
              <a:t> </a:t>
            </a:r>
            <a:r>
              <a:rPr lang="en-US" dirty="0" err="1"/>
              <a:t>intermédiaire</a:t>
            </a:r>
            <a:r>
              <a:rPr lang="en-US" dirty="0"/>
              <a:t> </a:t>
            </a:r>
            <a:r>
              <a:rPr lang="en-US" dirty="0" err="1"/>
              <a:t>quelconque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Script </a:t>
            </a:r>
            <a:r>
              <a:rPr lang="en-US" dirty="0" err="1"/>
              <a:t>ouvre</a:t>
            </a:r>
            <a:r>
              <a:rPr lang="en-US" dirty="0"/>
              <a:t> </a:t>
            </a:r>
            <a:r>
              <a:rPr lang="en-US" dirty="0" err="1"/>
              <a:t>toutes</a:t>
            </a:r>
            <a:r>
              <a:rPr lang="en-US" dirty="0"/>
              <a:t> les fiches </a:t>
            </a:r>
            <a:r>
              <a:rPr lang="en-US" dirty="0" err="1"/>
              <a:t>pourvues</a:t>
            </a:r>
            <a:r>
              <a:rPr lang="en-US" dirty="0"/>
              <a:t> d’un </a:t>
            </a:r>
            <a:r>
              <a:rPr lang="en-US" dirty="0" err="1"/>
              <a:t>certains</a:t>
            </a:r>
            <a:r>
              <a:rPr lang="en-US" dirty="0"/>
              <a:t> keyword (federal atom) et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chercher</a:t>
            </a:r>
            <a:r>
              <a:rPr lang="en-US" dirty="0"/>
              <a:t> les </a:t>
            </a:r>
            <a:r>
              <a:rPr lang="en-US" dirty="0" err="1"/>
              <a:t>éléments</a:t>
            </a:r>
            <a:r>
              <a:rPr lang="en-US" dirty="0"/>
              <a:t> </a:t>
            </a:r>
            <a:r>
              <a:rPr lang="en-US" dirty="0" err="1"/>
              <a:t>utiles</a:t>
            </a:r>
            <a:r>
              <a:rPr lang="en-US" dirty="0"/>
              <a:t> </a:t>
            </a:r>
            <a:r>
              <a:rPr lang="en-US" dirty="0" err="1"/>
              <a:t>dasn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fiches pour </a:t>
            </a:r>
            <a:r>
              <a:rPr lang="en-US" dirty="0" err="1"/>
              <a:t>créer</a:t>
            </a:r>
            <a:r>
              <a:rPr lang="en-US" dirty="0"/>
              <a:t> le atom (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réalité</a:t>
            </a:r>
            <a:r>
              <a:rPr lang="en-US" dirty="0"/>
              <a:t> les atom)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Hson</a:t>
            </a:r>
            <a:r>
              <a:rPr lang="en-US" dirty="0"/>
              <a:t> du viewer (à droite) : operation </a:t>
            </a:r>
            <a:r>
              <a:rPr lang="en-US" dirty="0" err="1"/>
              <a:t>similaire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Script </a:t>
            </a:r>
            <a:r>
              <a:rPr lang="en-US" dirty="0" err="1"/>
              <a:t>ouvre</a:t>
            </a:r>
            <a:r>
              <a:rPr lang="en-US" dirty="0"/>
              <a:t> </a:t>
            </a:r>
            <a:r>
              <a:rPr lang="en-US" dirty="0" err="1"/>
              <a:t>toutes</a:t>
            </a:r>
            <a:r>
              <a:rPr lang="en-US" dirty="0"/>
              <a:t> les fiches </a:t>
            </a:r>
            <a:r>
              <a:rPr lang="en-US" dirty="0" err="1"/>
              <a:t>pourvues</a:t>
            </a:r>
            <a:r>
              <a:rPr lang="en-US" dirty="0"/>
              <a:t> d’un </a:t>
            </a:r>
            <a:r>
              <a:rPr lang="en-US" dirty="0" err="1"/>
              <a:t>certains</a:t>
            </a:r>
            <a:r>
              <a:rPr lang="en-US" dirty="0"/>
              <a:t> keyword (federal viewer) et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chercher</a:t>
            </a:r>
            <a:r>
              <a:rPr lang="en-US" dirty="0"/>
              <a:t> les </a:t>
            </a:r>
            <a:r>
              <a:rPr lang="en-US" dirty="0" err="1"/>
              <a:t>éléments</a:t>
            </a:r>
            <a:r>
              <a:rPr lang="en-US" dirty="0"/>
              <a:t> </a:t>
            </a:r>
            <a:r>
              <a:rPr lang="en-US" dirty="0" err="1"/>
              <a:t>utiles</a:t>
            </a:r>
            <a:r>
              <a:rPr lang="en-US" dirty="0"/>
              <a:t> </a:t>
            </a:r>
            <a:r>
              <a:rPr lang="en-US" dirty="0" err="1"/>
              <a:t>dasn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fiches pour </a:t>
            </a:r>
            <a:r>
              <a:rPr lang="en-US" dirty="0" err="1"/>
              <a:t>créer</a:t>
            </a:r>
            <a:r>
              <a:rPr lang="en-US" dirty="0"/>
              <a:t> les JSON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BE" dirty="0"/>
          </a:p>
          <a:p>
            <a:endParaRPr lang="en-US" dirty="0"/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285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Outil</a:t>
            </a:r>
            <a:r>
              <a:rPr lang="en-US" dirty="0"/>
              <a:t> </a:t>
            </a:r>
            <a:r>
              <a:rPr lang="en-US" dirty="0" err="1"/>
              <a:t>simplifié</a:t>
            </a:r>
            <a:endParaRPr lang="en-US" dirty="0"/>
          </a:p>
          <a:p>
            <a:r>
              <a:rPr lang="en-US" dirty="0"/>
              <a:t>Gain de temps</a:t>
            </a:r>
          </a:p>
          <a:p>
            <a:r>
              <a:rPr lang="en-US" dirty="0" err="1"/>
              <a:t>Problèmes</a:t>
            </a:r>
            <a:r>
              <a:rPr lang="en-US" dirty="0"/>
              <a:t> </a:t>
            </a:r>
            <a:r>
              <a:rPr lang="en-US" dirty="0" err="1"/>
              <a:t>rapidement</a:t>
            </a:r>
            <a:r>
              <a:rPr lang="en-US" dirty="0"/>
              <a:t> </a:t>
            </a:r>
            <a:r>
              <a:rPr lang="en-US" dirty="0" err="1"/>
              <a:t>identifié</a:t>
            </a:r>
            <a:r>
              <a:rPr lang="en-US" dirty="0"/>
              <a:t> car omnipresent</a:t>
            </a:r>
          </a:p>
          <a:p>
            <a:r>
              <a:rPr lang="en-US" dirty="0"/>
              <a:t>Focus sur le </a:t>
            </a:r>
            <a:r>
              <a:rPr lang="en-US" dirty="0" err="1"/>
              <a:t>contenu</a:t>
            </a:r>
            <a:r>
              <a:rPr lang="en-US" dirty="0"/>
              <a:t> (</a:t>
            </a:r>
            <a:r>
              <a:rPr lang="en-US" dirty="0" err="1"/>
              <a:t>harmonisation</a:t>
            </a:r>
            <a:r>
              <a:rPr lang="en-US" dirty="0"/>
              <a:t> du </a:t>
            </a:r>
            <a:r>
              <a:rPr lang="en-US" dirty="0" err="1"/>
              <a:t>contenu</a:t>
            </a:r>
            <a:r>
              <a:rPr lang="en-US" dirty="0"/>
              <a:t> plus </a:t>
            </a:r>
            <a:r>
              <a:rPr lang="en-US" dirty="0" err="1"/>
              <a:t>poussée</a:t>
            </a:r>
            <a:r>
              <a:rPr lang="en-US" dirty="0"/>
              <a:t>) car plus de temps à y </a:t>
            </a:r>
            <a:r>
              <a:rPr lang="en-US" dirty="0" err="1"/>
              <a:t>consacrer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2098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Qualité</a:t>
            </a:r>
            <a:r>
              <a:rPr lang="en-US" dirty="0"/>
              <a:t> des descriptions </a:t>
            </a:r>
            <a:r>
              <a:rPr lang="en-US" dirty="0" err="1"/>
              <a:t>garantie</a:t>
            </a:r>
            <a:endParaRPr lang="en-US" dirty="0"/>
          </a:p>
          <a:p>
            <a:r>
              <a:rPr lang="en-US" dirty="0"/>
              <a:t>Identification </a:t>
            </a:r>
            <a:r>
              <a:rPr lang="en-US" dirty="0" err="1"/>
              <a:t>aisée</a:t>
            </a:r>
            <a:r>
              <a:rPr lang="en-US" dirty="0"/>
              <a:t> des </a:t>
            </a:r>
            <a:r>
              <a:rPr lang="en-US" dirty="0" err="1"/>
              <a:t>ressources</a:t>
            </a:r>
            <a:r>
              <a:rPr lang="en-US" dirty="0"/>
              <a:t> </a:t>
            </a:r>
            <a:r>
              <a:rPr lang="en-US" dirty="0" err="1"/>
              <a:t>consultées</a:t>
            </a:r>
            <a:endParaRPr lang="en-US" dirty="0"/>
          </a:p>
          <a:p>
            <a:r>
              <a:rPr lang="en-US" dirty="0" err="1"/>
              <a:t>Correspondance</a:t>
            </a:r>
            <a:r>
              <a:rPr lang="en-US" dirty="0"/>
              <a:t> entre 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décrit</a:t>
            </a:r>
            <a:r>
              <a:rPr lang="en-US" dirty="0"/>
              <a:t> et 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accessible (pas de dead links, </a:t>
            </a:r>
            <a:r>
              <a:rPr lang="en-US" dirty="0" err="1"/>
              <a:t>ou</a:t>
            </a:r>
            <a:r>
              <a:rPr lang="en-US" dirty="0"/>
              <a:t> de services qui </a:t>
            </a:r>
            <a:r>
              <a:rPr lang="en-US" dirty="0" err="1"/>
              <a:t>prétendent</a:t>
            </a:r>
            <a:r>
              <a:rPr lang="en-US" dirty="0"/>
              <a:t> donner </a:t>
            </a:r>
            <a:r>
              <a:rPr lang="en-US" dirty="0" err="1"/>
              <a:t>accès</a:t>
            </a:r>
            <a:r>
              <a:rPr lang="en-US" dirty="0"/>
              <a:t> à </a:t>
            </a:r>
            <a:r>
              <a:rPr lang="en-US" dirty="0" err="1"/>
              <a:t>telle</a:t>
            </a:r>
            <a:r>
              <a:rPr lang="en-US" dirty="0"/>
              <a:t> info </a:t>
            </a:r>
            <a:r>
              <a:rPr lang="en-US" dirty="0" err="1"/>
              <a:t>alors</a:t>
            </a:r>
            <a:r>
              <a:rPr lang="en-US" dirty="0"/>
              <a:t> que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n’est</a:t>
            </a:r>
            <a:r>
              <a:rPr lang="en-US" dirty="0"/>
              <a:t> pas le </a:t>
            </a:r>
            <a:r>
              <a:rPr lang="en-US" dirty="0" err="1"/>
              <a:t>cas</a:t>
            </a:r>
            <a:r>
              <a:rPr lang="en-US"/>
              <a:t>)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0987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Voici comment la présentation s’articulera :</a:t>
            </a:r>
          </a:p>
          <a:p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r>
              <a:rPr lang="fr-B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Rappel des principaux endroits où se retrouvent des métadonnées (au sens large)</a:t>
            </a:r>
          </a:p>
          <a:p>
            <a:pPr marL="228600" indent="-228600">
              <a:buAutoNum type="arabicParenR"/>
            </a:pPr>
            <a:r>
              <a:rPr lang="fr-B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 on gère les fiches de métadonnées au fédéral (au sens étroit : fiche de métadonnées) </a:t>
            </a:r>
          </a:p>
          <a:p>
            <a:pPr marL="228600" indent="-228600">
              <a:buAutoNum type="arabicParenR"/>
            </a:pPr>
            <a:r>
              <a:rPr lang="fr-B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 l’IGN diffuse ses données : ou comment le contenu des fiches de métadonnées est réutilisé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5571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Règlements</a:t>
            </a:r>
            <a:r>
              <a:rPr lang="en-US" dirty="0"/>
              <a:t> 1205/2009 et 1089/2010: </a:t>
            </a:r>
            <a:r>
              <a:rPr lang="en-US" dirty="0" err="1"/>
              <a:t>contenu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(</a:t>
            </a:r>
            <a:r>
              <a:rPr lang="en-US" dirty="0" err="1"/>
              <a:t>titre</a:t>
            </a:r>
            <a:r>
              <a:rPr lang="en-US" dirty="0"/>
              <a:t>, résumé, lien </a:t>
            </a:r>
            <a:r>
              <a:rPr lang="en-US" dirty="0" err="1"/>
              <a:t>d’accès</a:t>
            </a:r>
            <a:r>
              <a:rPr lang="en-US" dirty="0"/>
              <a:t> au service, …,)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1453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Pour rappel, un WMS/WFS/ATOM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toujours</a:t>
            </a:r>
            <a:r>
              <a:rPr lang="en-US" dirty="0"/>
              <a:t> </a:t>
            </a:r>
            <a:r>
              <a:rPr lang="en-US" dirty="0" err="1"/>
              <a:t>accès</a:t>
            </a:r>
            <a:r>
              <a:rPr lang="en-US" dirty="0"/>
              <a:t> à des </a:t>
            </a:r>
            <a:r>
              <a:rPr lang="en-US" dirty="0" err="1"/>
              <a:t>jeux</a:t>
            </a:r>
            <a:r>
              <a:rPr lang="en-US" dirty="0"/>
              <a:t> de </a:t>
            </a:r>
            <a:r>
              <a:rPr lang="en-US" dirty="0" err="1"/>
              <a:t>données</a:t>
            </a:r>
            <a:r>
              <a:rPr lang="en-US" dirty="0"/>
              <a:t> INSPIRE dans la </a:t>
            </a:r>
            <a:r>
              <a:rPr lang="en-US" dirty="0" err="1"/>
              <a:t>logique</a:t>
            </a:r>
            <a:r>
              <a:rPr lang="en-US" dirty="0"/>
              <a:t> de la directive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921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Voilà pour </a:t>
            </a:r>
            <a:r>
              <a:rPr lang="en-US" dirty="0" err="1"/>
              <a:t>l’aperçu</a:t>
            </a:r>
            <a:r>
              <a:rPr lang="en-US" dirty="0"/>
              <a:t> des </a:t>
            </a:r>
            <a:r>
              <a:rPr lang="en-US" dirty="0" err="1"/>
              <a:t>différents</a:t>
            </a:r>
            <a:r>
              <a:rPr lang="en-US" dirty="0"/>
              <a:t> </a:t>
            </a:r>
            <a:r>
              <a:rPr lang="en-US" dirty="0" err="1"/>
              <a:t>endroits</a:t>
            </a:r>
            <a:r>
              <a:rPr lang="en-US" dirty="0"/>
              <a:t> </a:t>
            </a:r>
            <a:r>
              <a:rPr lang="en-US" dirty="0" err="1"/>
              <a:t>où</a:t>
            </a:r>
            <a:r>
              <a:rPr lang="en-US" dirty="0"/>
              <a:t> on rencontre des </a:t>
            </a:r>
            <a:r>
              <a:rPr lang="en-US" dirty="0" err="1"/>
              <a:t>métadonnées</a:t>
            </a:r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1120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Comme les </a:t>
            </a:r>
            <a:r>
              <a:rPr lang="en-US" dirty="0" err="1"/>
              <a:t>métadonnées</a:t>
            </a:r>
            <a:r>
              <a:rPr lang="en-US" dirty="0"/>
              <a:t> (fiche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getcapabilities</a:t>
            </a:r>
            <a:r>
              <a:rPr lang="en-US" dirty="0"/>
              <a:t>) </a:t>
            </a:r>
            <a:r>
              <a:rPr lang="en-US" dirty="0" err="1"/>
              <a:t>doivent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machine readable, nous </a:t>
            </a:r>
            <a:r>
              <a:rPr lang="en-US" dirty="0" err="1"/>
              <a:t>avons</a:t>
            </a:r>
            <a:r>
              <a:rPr lang="en-US" dirty="0"/>
              <a:t> fait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sorte</a:t>
            </a:r>
            <a:r>
              <a:rPr lang="en-US" dirty="0"/>
              <a:t> que :</a:t>
            </a:r>
          </a:p>
          <a:p>
            <a:endParaRPr lang="en-US" dirty="0"/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4278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Wingdings" panose="05000000000000000000" pitchFamily="2" charset="2"/>
              </a:rPr>
              <a:t>Laisser</a:t>
            </a:r>
            <a:r>
              <a:rPr lang="en-US" dirty="0">
                <a:sym typeface="Wingdings" panose="05000000000000000000" pitchFamily="2" charset="2"/>
              </a:rPr>
              <a:t> les </a:t>
            </a:r>
            <a:r>
              <a:rPr lang="en-US" dirty="0" err="1">
                <a:sym typeface="Wingdings" panose="05000000000000000000" pitchFamily="2" charset="2"/>
              </a:rPr>
              <a:t>humains</a:t>
            </a:r>
            <a:r>
              <a:rPr lang="en-US" dirty="0">
                <a:sym typeface="Wingdings" panose="05000000000000000000" pitchFamily="2" charset="2"/>
              </a:rPr>
              <a:t> prendre </a:t>
            </a:r>
            <a:r>
              <a:rPr lang="en-US" dirty="0" err="1">
                <a:sym typeface="Wingdings" panose="05000000000000000000" pitchFamily="2" charset="2"/>
              </a:rPr>
              <a:t>en</a:t>
            </a:r>
            <a:r>
              <a:rPr lang="en-US" dirty="0">
                <a:sym typeface="Wingdings" panose="05000000000000000000" pitchFamily="2" charset="2"/>
              </a:rPr>
              <a:t> charge le </a:t>
            </a:r>
            <a:r>
              <a:rPr lang="en-US" dirty="0" err="1">
                <a:sym typeface="Wingdings" panose="05000000000000000000" pitchFamily="2" charset="2"/>
              </a:rPr>
              <a:t>contenu</a:t>
            </a:r>
            <a:r>
              <a:rPr lang="en-US" dirty="0">
                <a:sym typeface="Wingdings" panose="05000000000000000000" pitchFamily="2" charset="2"/>
              </a:rPr>
              <a:t> des </a:t>
            </a:r>
            <a:r>
              <a:rPr lang="en-US" dirty="0" err="1">
                <a:sym typeface="Wingdings" panose="05000000000000000000" pitchFamily="2" charset="2"/>
              </a:rPr>
              <a:t>métadonnées</a:t>
            </a:r>
            <a:r>
              <a:rPr lang="en-US" dirty="0">
                <a:sym typeface="Wingdings" panose="05000000000000000000" pitchFamily="2" charset="2"/>
              </a:rPr>
              <a:t> et les machines </a:t>
            </a:r>
            <a:r>
              <a:rPr lang="en-US" dirty="0" err="1">
                <a:sym typeface="Wingdings" panose="05000000000000000000" pitchFamily="2" charset="2"/>
              </a:rPr>
              <a:t>leur</a:t>
            </a:r>
            <a:r>
              <a:rPr lang="en-US" dirty="0">
                <a:sym typeface="Wingdings" panose="05000000000000000000" pitchFamily="2" charset="2"/>
              </a:rPr>
              <a:t> structuration </a:t>
            </a:r>
            <a:endParaRPr lang="en-BE" dirty="0"/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64233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Coupler les </a:t>
            </a:r>
            <a:r>
              <a:rPr lang="en-US" dirty="0" err="1"/>
              <a:t>adapations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à </a:t>
            </a:r>
            <a:r>
              <a:rPr lang="en-US" dirty="0" err="1"/>
              <a:t>l’évolution</a:t>
            </a:r>
            <a:r>
              <a:rPr lang="en-US" dirty="0"/>
              <a:t> du </a:t>
            </a:r>
            <a:r>
              <a:rPr lang="en-US" dirty="0" err="1"/>
              <a:t>produit</a:t>
            </a:r>
            <a:r>
              <a:rPr lang="en-US" dirty="0"/>
              <a:t> </a:t>
            </a:r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8277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95C0B-D710-413B-A0AE-7396F1FE11CE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3097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D4103-FD19-478E-A2B4-77F82E787FDF}" type="datetimeFigureOut">
              <a:rPr lang="fr-BE" smtClean="0"/>
              <a:t>24-10-19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F86FE-FE47-4294-AF83-655A76824CE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115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060" y="304165"/>
            <a:ext cx="10227852" cy="7727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1270000"/>
            <a:ext cx="11277600" cy="5308600"/>
          </a:xfrm>
        </p:spPr>
        <p:txBody>
          <a:bodyPr/>
          <a:lstStyle>
            <a:lvl1pPr marL="228600" indent="-228600">
              <a:buClr>
                <a:srgbClr val="F88008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88008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88008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88008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88008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02059" y="1076960"/>
            <a:ext cx="10227853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912" y="115887"/>
            <a:ext cx="132397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2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D4103-FD19-478E-A2B4-77F82E787FDF}" type="datetimeFigureOut">
              <a:rPr lang="fr-BE" smtClean="0"/>
              <a:t>24-10-19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F86FE-FE47-4294-AF83-655A76824CE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001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b="1" dirty="0">
                <a:solidFill>
                  <a:srgbClr val="FF6600"/>
                </a:solidFill>
              </a:rPr>
              <a:t>Foss4G : Once </a:t>
            </a:r>
            <a:r>
              <a:rPr lang="fr-BE" b="1" dirty="0" err="1">
                <a:solidFill>
                  <a:srgbClr val="FF6600"/>
                </a:solidFill>
              </a:rPr>
              <a:t>Only</a:t>
            </a:r>
            <a:r>
              <a:rPr lang="fr-BE" b="1" dirty="0">
                <a:solidFill>
                  <a:srgbClr val="FF6600"/>
                </a:solidFill>
              </a:rPr>
              <a:t> </a:t>
            </a:r>
            <a:r>
              <a:rPr lang="fr-BE" b="1" dirty="0" err="1">
                <a:solidFill>
                  <a:srgbClr val="FF6600"/>
                </a:solidFill>
              </a:rPr>
              <a:t>Principle</a:t>
            </a:r>
            <a:endParaRPr lang="fr-BE" b="1" dirty="0">
              <a:solidFill>
                <a:srgbClr val="FF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6300" y="3602038"/>
            <a:ext cx="10464800" cy="2778442"/>
          </a:xfrm>
        </p:spPr>
        <p:txBody>
          <a:bodyPr>
            <a:normAutofit/>
          </a:bodyPr>
          <a:lstStyle/>
          <a:p>
            <a:r>
              <a:rPr lang="fr-BE" sz="6700" dirty="0">
                <a:solidFill>
                  <a:srgbClr val="FF6600"/>
                </a:solidFill>
              </a:rPr>
              <a:t>IGN</a:t>
            </a:r>
          </a:p>
          <a:p>
            <a:r>
              <a:rPr lang="fr-BE" sz="4400" dirty="0"/>
              <a:t>Spatial Data Infrastructure</a:t>
            </a:r>
          </a:p>
          <a:p>
            <a:pPr algn="l"/>
            <a:endParaRPr lang="fr-BE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147" y="913766"/>
            <a:ext cx="4542973" cy="108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694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C5398-0152-4D8E-A173-E0513AD6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Distribution des données (I)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B38CD-EAE1-4768-A94D-55D78FADA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2 grands </a:t>
            </a:r>
            <a:r>
              <a:rPr lang="en-US" dirty="0" err="1"/>
              <a:t>canaux</a:t>
            </a:r>
            <a:r>
              <a:rPr lang="en-US" dirty="0"/>
              <a:t> de diffusion INSPIRE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WMS/WMTS (</a:t>
            </a:r>
            <a:r>
              <a:rPr lang="en-US" dirty="0" err="1"/>
              <a:t>visualisation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WFS/ATOM (</a:t>
            </a:r>
            <a:r>
              <a:rPr lang="en-US" dirty="0" err="1"/>
              <a:t>téléchargement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Canal </a:t>
            </a:r>
            <a:r>
              <a:rPr lang="en-US" dirty="0" err="1"/>
              <a:t>supplémentaire</a:t>
            </a:r>
            <a:r>
              <a:rPr lang="en-US" dirty="0"/>
              <a:t> </a:t>
            </a:r>
            <a:r>
              <a:rPr lang="en-US" dirty="0" err="1"/>
              <a:t>assez</a:t>
            </a:r>
            <a:r>
              <a:rPr lang="en-US" dirty="0"/>
              <a:t> </a:t>
            </a:r>
            <a:r>
              <a:rPr lang="en-US" dirty="0" err="1"/>
              <a:t>commun</a:t>
            </a:r>
            <a:r>
              <a:rPr lang="en-US" dirty="0"/>
              <a:t> : viewer (qui affiche </a:t>
            </a:r>
            <a:r>
              <a:rPr lang="en-US" dirty="0" err="1"/>
              <a:t>également</a:t>
            </a:r>
            <a:r>
              <a:rPr lang="en-US" dirty="0"/>
              <a:t> des WMS/WMTS)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Paradigme</a:t>
            </a:r>
            <a:r>
              <a:rPr lang="en-US" dirty="0"/>
              <a:t> de gestion : </a:t>
            </a:r>
            <a:r>
              <a:rPr lang="en-US" b="1" dirty="0"/>
              <a:t>Once Only Principle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Informations</a:t>
            </a:r>
            <a:r>
              <a:rPr lang="en-US" dirty="0"/>
              <a:t> continues dans les services/</a:t>
            </a:r>
            <a:r>
              <a:rPr lang="en-US" dirty="0" err="1"/>
              <a:t>autres</a:t>
            </a:r>
            <a:r>
              <a:rPr lang="en-US" dirty="0"/>
              <a:t> </a:t>
            </a:r>
            <a:r>
              <a:rPr lang="en-US" dirty="0" err="1"/>
              <a:t>relais</a:t>
            </a:r>
            <a:r>
              <a:rPr lang="en-US" dirty="0"/>
              <a:t> </a:t>
            </a:r>
            <a:r>
              <a:rPr lang="en-US" b="1" dirty="0"/>
              <a:t>issues </a:t>
            </a:r>
            <a:r>
              <a:rPr lang="en-US" b="1" dirty="0" err="1"/>
              <a:t>uniquement</a:t>
            </a:r>
            <a:r>
              <a:rPr lang="en-US" b="1" dirty="0"/>
              <a:t> </a:t>
            </a:r>
            <a:r>
              <a:rPr lang="en-US" dirty="0"/>
              <a:t>des fiches de </a:t>
            </a:r>
            <a:r>
              <a:rPr lang="en-US" dirty="0" err="1"/>
              <a:t>métadonnées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Réplication</a:t>
            </a:r>
            <a:r>
              <a:rPr lang="en-US" dirty="0"/>
              <a:t> des </a:t>
            </a:r>
            <a:r>
              <a:rPr lang="en-US" dirty="0" err="1"/>
              <a:t>informations</a:t>
            </a:r>
            <a:r>
              <a:rPr lang="en-US" dirty="0"/>
              <a:t> </a:t>
            </a:r>
            <a:r>
              <a:rPr lang="en-US" b="1" dirty="0" err="1"/>
              <a:t>prise</a:t>
            </a:r>
            <a:r>
              <a:rPr lang="en-US" dirty="0"/>
              <a:t> </a:t>
            </a:r>
            <a:r>
              <a:rPr lang="en-US" b="1" dirty="0" err="1"/>
              <a:t>automatiquement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charge par les machines</a:t>
            </a:r>
          </a:p>
          <a:p>
            <a:pPr marL="0" indent="0">
              <a:buNone/>
            </a:pP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462641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45770-B8C1-4CBE-8FDE-B028208C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Vecteur de diffusions des données (II)</a:t>
            </a:r>
            <a:endParaRPr lang="en-B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8B969C8-21B0-46BA-A492-83F6310DF6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15480" y="1340768"/>
            <a:ext cx="6438266" cy="4351338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1DBE2BD4-4BCD-4E91-A146-D381D0DB29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4072" y="4437112"/>
            <a:ext cx="4742681" cy="17158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B93952-329A-48F4-814D-67306B4A54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5391" y="1556792"/>
            <a:ext cx="4646591" cy="209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21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A6448-EA1A-4258-8B92-C6C57927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Vecteur de diffusions des données (III)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1B8DF-18A7-48B9-82C2-C0BD3619C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B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45FBAA-ED40-47AA-AB10-C3477F3AA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69" y="1270000"/>
            <a:ext cx="6385410" cy="28790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3DF72A-D9F4-4D28-BB08-E4BC96CC71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3324" y="2272655"/>
            <a:ext cx="5591175" cy="3752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DA0E61-0C0C-4ADB-9A87-870F65D43C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579" y="4139750"/>
            <a:ext cx="5316421" cy="240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651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6B1AF-DC88-4640-9E7A-F89C608A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Gains </a:t>
            </a:r>
            <a:r>
              <a:rPr lang="en-US" dirty="0" err="1"/>
              <a:t>d’OOP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34171-4117-4045-B050-D03FF1C96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Côte </a:t>
            </a:r>
            <a:r>
              <a:rPr lang="en-US" dirty="0" err="1"/>
              <a:t>gestionnaire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Encodeur.se </a:t>
            </a:r>
            <a:r>
              <a:rPr lang="en-US" dirty="0" err="1"/>
              <a:t>utilise</a:t>
            </a:r>
            <a:r>
              <a:rPr lang="en-US" dirty="0"/>
              <a:t> un </a:t>
            </a:r>
            <a:r>
              <a:rPr lang="en-US" b="1" dirty="0" err="1"/>
              <a:t>outil</a:t>
            </a:r>
            <a:r>
              <a:rPr lang="en-US" dirty="0"/>
              <a:t> </a:t>
            </a:r>
            <a:r>
              <a:rPr lang="en-US" b="1" dirty="0" err="1"/>
              <a:t>simplifié</a:t>
            </a:r>
            <a:r>
              <a:rPr lang="en-US" dirty="0"/>
              <a:t> (</a:t>
            </a:r>
            <a:r>
              <a:rPr lang="en-US" dirty="0" err="1"/>
              <a:t>fichier</a:t>
            </a:r>
            <a:r>
              <a:rPr lang="en-US" dirty="0"/>
              <a:t> excel &gt;&lt;interface de GN)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Gain de temps </a:t>
            </a:r>
            <a:r>
              <a:rPr lang="en-US" dirty="0"/>
              <a:t>important (plus </a:t>
            </a:r>
            <a:r>
              <a:rPr lang="en-US" dirty="0" err="1"/>
              <a:t>d’encodage</a:t>
            </a:r>
            <a:r>
              <a:rPr lang="en-US" dirty="0"/>
              <a:t> dans GN, plus </a:t>
            </a:r>
            <a:r>
              <a:rPr lang="en-US" dirty="0" err="1"/>
              <a:t>d’encodage</a:t>
            </a:r>
            <a:r>
              <a:rPr lang="en-US" dirty="0"/>
              <a:t> des </a:t>
            </a:r>
            <a:r>
              <a:rPr lang="en-US" dirty="0" err="1"/>
              <a:t>informations</a:t>
            </a:r>
            <a:r>
              <a:rPr lang="en-US" dirty="0"/>
              <a:t> </a:t>
            </a:r>
            <a:r>
              <a:rPr lang="en-US" dirty="0" err="1"/>
              <a:t>nécessaires</a:t>
            </a:r>
            <a:r>
              <a:rPr lang="en-US" dirty="0"/>
              <a:t> aux </a:t>
            </a:r>
            <a:r>
              <a:rPr lang="en-US" dirty="0" err="1"/>
              <a:t>getcapilities</a:t>
            </a:r>
            <a:r>
              <a:rPr lang="en-US" dirty="0"/>
              <a:t>/viewer)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err="1"/>
              <a:t>Incohérences</a:t>
            </a:r>
            <a:r>
              <a:rPr lang="en-US" dirty="0"/>
              <a:t>/</a:t>
            </a:r>
            <a:r>
              <a:rPr lang="en-US" dirty="0" err="1"/>
              <a:t>fautes</a:t>
            </a:r>
            <a:r>
              <a:rPr lang="en-US" dirty="0"/>
              <a:t> </a:t>
            </a:r>
            <a:r>
              <a:rPr lang="en-US" dirty="0" err="1"/>
              <a:t>réutilisées</a:t>
            </a:r>
            <a:r>
              <a:rPr lang="en-US" dirty="0"/>
              <a:t> et </a:t>
            </a:r>
            <a:r>
              <a:rPr lang="en-US" dirty="0" err="1"/>
              <a:t>donc</a:t>
            </a:r>
            <a:r>
              <a:rPr lang="en-US" dirty="0"/>
              <a:t> </a:t>
            </a:r>
            <a:r>
              <a:rPr lang="en-US" b="1" dirty="0" err="1"/>
              <a:t>vite</a:t>
            </a:r>
            <a:r>
              <a:rPr lang="en-US" b="1" dirty="0"/>
              <a:t> </a:t>
            </a:r>
            <a:r>
              <a:rPr lang="en-US" b="1" dirty="0" err="1"/>
              <a:t>identifiées</a:t>
            </a:r>
            <a:r>
              <a:rPr lang="en-US" b="1" dirty="0"/>
              <a:t> et </a:t>
            </a:r>
            <a:r>
              <a:rPr lang="en-US" b="1" dirty="0" err="1"/>
              <a:t>corrigées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Focus </a:t>
            </a:r>
            <a:r>
              <a:rPr lang="en-US" dirty="0" err="1"/>
              <a:t>donné</a:t>
            </a:r>
            <a:r>
              <a:rPr lang="en-US" dirty="0"/>
              <a:t> au </a:t>
            </a:r>
            <a:r>
              <a:rPr lang="en-US" b="1" dirty="0" err="1"/>
              <a:t>contenu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(exactitude du résumé, </a:t>
            </a:r>
            <a:r>
              <a:rPr lang="en-US" dirty="0" err="1"/>
              <a:t>cohérence</a:t>
            </a:r>
            <a:r>
              <a:rPr lang="en-US" dirty="0"/>
              <a:t> </a:t>
            </a:r>
            <a:r>
              <a:rPr lang="en-US" dirty="0" err="1"/>
              <a:t>stylistique</a:t>
            </a:r>
            <a:r>
              <a:rPr lang="en-US" dirty="0"/>
              <a:t>,…)</a:t>
            </a:r>
          </a:p>
        </p:txBody>
      </p:sp>
    </p:spTree>
    <p:extLst>
      <p:ext uri="{BB962C8B-B14F-4D97-AF65-F5344CB8AC3E}">
        <p14:creationId xmlns:p14="http://schemas.microsoft.com/office/powerpoint/2010/main" val="2685794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CA61-F936-4544-B83B-39D2669B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 </a:t>
            </a:r>
            <a:r>
              <a:rPr lang="en-US" dirty="0" err="1"/>
              <a:t>d’OOP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326F1-B86D-4CEB-A952-1B7FF2576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Côte </a:t>
            </a:r>
            <a:r>
              <a:rPr lang="en-US" dirty="0" err="1"/>
              <a:t>lecteur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err="1"/>
              <a:t>Qualité</a:t>
            </a:r>
            <a:r>
              <a:rPr lang="en-US" b="1" dirty="0"/>
              <a:t> </a:t>
            </a:r>
            <a:r>
              <a:rPr lang="en-US" dirty="0"/>
              <a:t>du </a:t>
            </a:r>
            <a:r>
              <a:rPr lang="en-US" dirty="0" err="1"/>
              <a:t>contenu</a:t>
            </a:r>
            <a:r>
              <a:rPr lang="en-US" dirty="0"/>
              <a:t> des </a:t>
            </a: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dirty="0" err="1"/>
              <a:t>grandement</a:t>
            </a:r>
            <a:r>
              <a:rPr lang="en-US" dirty="0"/>
              <a:t> </a:t>
            </a:r>
            <a:r>
              <a:rPr lang="en-US" dirty="0" err="1"/>
              <a:t>améliorée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Identification </a:t>
            </a:r>
            <a:r>
              <a:rPr lang="en-US" dirty="0"/>
              <a:t>des </a:t>
            </a:r>
            <a:r>
              <a:rPr lang="en-US" dirty="0" err="1"/>
              <a:t>ressources</a:t>
            </a:r>
            <a:r>
              <a:rPr lang="en-US" dirty="0"/>
              <a:t> </a:t>
            </a:r>
            <a:r>
              <a:rPr lang="en-US" dirty="0" err="1"/>
              <a:t>consultées</a:t>
            </a:r>
            <a:r>
              <a:rPr lang="en-US" dirty="0"/>
              <a:t> </a:t>
            </a:r>
            <a:r>
              <a:rPr lang="en-US" b="1" dirty="0"/>
              <a:t>quasi-</a:t>
            </a:r>
            <a:r>
              <a:rPr lang="en-US" b="1" dirty="0" err="1"/>
              <a:t>immédiate</a:t>
            </a:r>
            <a:r>
              <a:rPr lang="en-US" dirty="0"/>
              <a:t> (nom dans le catalogue = nom dans le WMS/WFS = nom dans le viewer)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err="1"/>
              <a:t>Correspondance</a:t>
            </a:r>
            <a:r>
              <a:rPr lang="en-US" b="1" dirty="0"/>
              <a:t> </a:t>
            </a:r>
            <a:r>
              <a:rPr lang="en-US" b="1" dirty="0" err="1"/>
              <a:t>certaine</a:t>
            </a:r>
            <a:r>
              <a:rPr lang="en-US" b="1" dirty="0"/>
              <a:t> </a:t>
            </a:r>
            <a:r>
              <a:rPr lang="en-US" dirty="0"/>
              <a:t>entre 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décrit</a:t>
            </a:r>
            <a:r>
              <a:rPr lang="en-US" dirty="0"/>
              <a:t> et 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accessible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01621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Plan de la présentation</a:t>
            </a:r>
            <a:endParaRPr lang="fr-B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fr-B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BE" sz="2400" dirty="0"/>
              <a:t>Bref retour sur les exigences INSPIRE en matière de métadonnées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1205/2008 + 1089/2010 : fiche de métadonnées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976/2009 + 1088/2010 : métadonnées contenues dans les services</a:t>
            </a:r>
          </a:p>
          <a:p>
            <a:pPr>
              <a:buFont typeface="Arial" panose="020B0604020202020204" pitchFamily="34" charset="0"/>
              <a:buChar char="•"/>
            </a:pPr>
            <a:endParaRPr lang="fr-B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BE" sz="2400" dirty="0"/>
              <a:t>Gestion des fiches de métadonnées multilingues au fédéral</a:t>
            </a:r>
          </a:p>
          <a:p>
            <a:pPr>
              <a:buFont typeface="Arial" panose="020B0604020202020204" pitchFamily="34" charset="0"/>
              <a:buChar char="•"/>
            </a:pPr>
            <a:endParaRPr lang="fr-B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BE" sz="2400" dirty="0"/>
              <a:t>Distribution des données : exploitation des champs appropriés des métadonnées</a:t>
            </a:r>
          </a:p>
          <a:p>
            <a:endParaRPr lang="fr-BE" sz="2400" dirty="0"/>
          </a:p>
          <a:p>
            <a:endParaRPr lang="fr-BE" sz="2400" dirty="0"/>
          </a:p>
          <a:p>
            <a:endParaRPr lang="fr-BE" sz="2400" dirty="0"/>
          </a:p>
          <a:p>
            <a:pPr marL="457200" lvl="1" indent="0">
              <a:buNone/>
            </a:pPr>
            <a:endParaRPr lang="fr-BE" sz="2000" dirty="0"/>
          </a:p>
          <a:p>
            <a:endParaRPr lang="fr-BE" sz="2400" dirty="0"/>
          </a:p>
          <a:p>
            <a:pPr marL="0" indent="0">
              <a:buNone/>
            </a:pPr>
            <a:endParaRPr lang="fr-BE" sz="2400" dirty="0"/>
          </a:p>
          <a:p>
            <a:pPr marL="0" indent="0">
              <a:buNone/>
            </a:pPr>
            <a:endParaRPr lang="fr-BE" sz="2400" dirty="0"/>
          </a:p>
          <a:p>
            <a:endParaRPr lang="fr-BE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56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FE632-FDAE-4BA0-A465-6BD4D26E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Exigences INSPIRE : </a:t>
            </a: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dirty="0" err="1"/>
              <a:t>partout</a:t>
            </a:r>
            <a:r>
              <a:rPr lang="en-US" dirty="0"/>
              <a:t> (I)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AB70-7CB8-42E3-992E-3A579BB20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Obligation de maintenir des métadonnées « machine </a:t>
            </a:r>
            <a:r>
              <a:rPr lang="fr-BE" dirty="0" err="1"/>
              <a:t>readable</a:t>
            </a:r>
            <a:r>
              <a:rPr lang="fr-BE" dirty="0"/>
              <a:t> »</a:t>
            </a:r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Obligation de créer une fiche de métadonnées </a:t>
            </a:r>
            <a:r>
              <a:rPr lang="fr-BE" b="1" dirty="0"/>
              <a:t>machine </a:t>
            </a:r>
            <a:r>
              <a:rPr lang="fr-BE" b="1" dirty="0" err="1"/>
              <a:t>readable</a:t>
            </a:r>
            <a:r>
              <a:rPr lang="fr-BE" b="1" dirty="0"/>
              <a:t> </a:t>
            </a:r>
            <a:r>
              <a:rPr lang="fr-BE" dirty="0"/>
              <a:t>pour les jeux de données/services INSPIRE comprenant 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BE" dirty="0"/>
              <a:t>Titre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BE" dirty="0"/>
              <a:t>Résumé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BE" dirty="0"/>
              <a:t>Mots-clés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BE" dirty="0"/>
              <a:t>Lien d’accès au service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BE" b="1" dirty="0"/>
              <a:t>Identificateur de ressource unique</a:t>
            </a:r>
          </a:p>
          <a:p>
            <a:pPr lvl="2"/>
            <a:endParaRPr lang="fr-BE" b="1" dirty="0"/>
          </a:p>
          <a:p>
            <a:endParaRPr lang="fr-BE" b="1" dirty="0"/>
          </a:p>
          <a:p>
            <a:pPr lvl="2"/>
            <a:endParaRPr lang="fr-BE" dirty="0"/>
          </a:p>
          <a:p>
            <a:pPr lvl="1"/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56757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384C-DF88-493C-BBA6-D6546C7C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Exigences INSPIRE : </a:t>
            </a: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dirty="0" err="1"/>
              <a:t>partout</a:t>
            </a:r>
            <a:r>
              <a:rPr lang="en-US" dirty="0"/>
              <a:t> (I)</a:t>
            </a:r>
            <a:endParaRPr lang="en-B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1E01C3-763A-42CB-9E60-159384C15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313" y="1453244"/>
            <a:ext cx="6201942" cy="49369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F77D0B-CF1A-4A6F-9E13-6EE71AFCC0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70" y="1453244"/>
            <a:ext cx="4441371" cy="518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72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6632-E944-4516-A2C7-94054B3B6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Exigences INSPIRE : </a:t>
            </a: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dirty="0" err="1"/>
              <a:t>partout</a:t>
            </a:r>
            <a:r>
              <a:rPr lang="en-US" dirty="0"/>
              <a:t> (II)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034B9-254C-41F1-9A33-37864EB38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Obligations de disposer de métadonnées </a:t>
            </a:r>
            <a:r>
              <a:rPr lang="fr-BE" b="1" dirty="0"/>
              <a:t>machine </a:t>
            </a:r>
            <a:r>
              <a:rPr lang="fr-BE" b="1" dirty="0" err="1"/>
              <a:t>readable</a:t>
            </a:r>
            <a:r>
              <a:rPr lang="fr-BE" b="1" dirty="0"/>
              <a:t> </a:t>
            </a:r>
            <a:r>
              <a:rPr lang="fr-BE" dirty="0"/>
              <a:t>décrivant le</a:t>
            </a:r>
            <a:r>
              <a:rPr lang="en-US" dirty="0"/>
              <a:t> </a:t>
            </a:r>
            <a:r>
              <a:rPr lang="en-US" dirty="0" err="1"/>
              <a:t>contenu</a:t>
            </a:r>
            <a:r>
              <a:rPr lang="en-US" dirty="0"/>
              <a:t> des  WMS/WFS/ATOM (=</a:t>
            </a:r>
            <a:r>
              <a:rPr lang="en-US" dirty="0" err="1"/>
              <a:t>getcapabilities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WMS/WFS </a:t>
            </a:r>
            <a:r>
              <a:rPr lang="en-US" dirty="0" err="1"/>
              <a:t>structurés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layers </a:t>
            </a:r>
            <a:r>
              <a:rPr lang="en-US" dirty="0" err="1"/>
              <a:t>affichables</a:t>
            </a:r>
            <a:r>
              <a:rPr lang="en-US" dirty="0"/>
              <a:t>/</a:t>
            </a:r>
            <a:r>
              <a:rPr lang="en-US" dirty="0" err="1"/>
              <a:t>téléchargeables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Layers </a:t>
            </a:r>
            <a:r>
              <a:rPr lang="en-US" dirty="0" err="1"/>
              <a:t>décrites</a:t>
            </a:r>
            <a:r>
              <a:rPr lang="en-US" dirty="0"/>
              <a:t> par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err="1"/>
              <a:t>Titre</a:t>
            </a: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err="1"/>
              <a:t>Identificateur</a:t>
            </a:r>
            <a:r>
              <a:rPr lang="en-US" dirty="0"/>
              <a:t> de la resource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b="1" dirty="0"/>
              <a:t>Lien </a:t>
            </a:r>
            <a:r>
              <a:rPr lang="en-US" b="1" dirty="0" err="1"/>
              <a:t>vers</a:t>
            </a:r>
            <a:r>
              <a:rPr lang="en-US" b="1" dirty="0"/>
              <a:t> la fiche de </a:t>
            </a:r>
            <a:r>
              <a:rPr lang="en-US" b="1" dirty="0" err="1"/>
              <a:t>métadonnées</a:t>
            </a:r>
            <a:r>
              <a:rPr lang="en-US" b="1" dirty="0"/>
              <a:t> du </a:t>
            </a:r>
            <a:r>
              <a:rPr lang="en-US" b="1" dirty="0" err="1"/>
              <a:t>jeu</a:t>
            </a:r>
            <a:r>
              <a:rPr lang="en-US" b="1" dirty="0"/>
              <a:t> de </a:t>
            </a:r>
            <a:r>
              <a:rPr lang="en-US" b="1" dirty="0" err="1"/>
              <a:t>données</a:t>
            </a:r>
            <a:r>
              <a:rPr lang="en-US" b="1" dirty="0"/>
              <a:t>   </a:t>
            </a:r>
          </a:p>
          <a:p>
            <a:pPr lvl="1"/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957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B5B6B-E9C4-4A76-8DD8-6690C611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Exigences INSPIRE : </a:t>
            </a: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dirty="0" err="1"/>
              <a:t>partout</a:t>
            </a:r>
            <a:r>
              <a:rPr lang="en-US" dirty="0"/>
              <a:t> (II)</a:t>
            </a:r>
            <a:endParaRPr lang="en-B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C285CB-F933-4332-AA0F-E32E96DB2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79" y="1597025"/>
            <a:ext cx="5999280" cy="4895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09DB5B1-CB45-481A-BFB6-CD426CB18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B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85947F-8BAC-44BF-ABED-C589A6DD90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0195" y="2903764"/>
            <a:ext cx="412432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31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64E20-1470-4234-B574-507D2CC2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Gestion des fiches de métadonnées (I)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C85A5-4E3A-44C3-8F13-621C070FB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Paradigme</a:t>
            </a:r>
            <a:r>
              <a:rPr lang="en-US" dirty="0"/>
              <a:t> de gestion : </a:t>
            </a:r>
          </a:p>
          <a:p>
            <a:pPr lvl="2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b="1" dirty="0" err="1"/>
              <a:t>écrites</a:t>
            </a:r>
            <a:r>
              <a:rPr lang="en-US" b="1" dirty="0"/>
              <a:t> par des machines </a:t>
            </a:r>
            <a:r>
              <a:rPr lang="en-US" dirty="0" err="1"/>
              <a:t>uniquement</a:t>
            </a:r>
            <a:endParaRPr lang="en-US" dirty="0">
              <a:sym typeface="Wingdings" panose="05000000000000000000" pitchFamily="2" charset="2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err="1">
                <a:sym typeface="Wingdings" panose="05000000000000000000" pitchFamily="2" charset="2"/>
              </a:rPr>
              <a:t>Humain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uniquement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en</a:t>
            </a:r>
            <a:r>
              <a:rPr lang="en-US" dirty="0">
                <a:sym typeface="Wingdings" panose="05000000000000000000" pitchFamily="2" charset="2"/>
              </a:rPr>
              <a:t> charge du </a:t>
            </a:r>
            <a:r>
              <a:rPr lang="en-US" dirty="0" err="1">
                <a:sym typeface="Wingdings" panose="05000000000000000000" pitchFamily="2" charset="2"/>
              </a:rPr>
              <a:t>contenu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sémantique</a:t>
            </a:r>
            <a:r>
              <a:rPr lang="en-US" dirty="0">
                <a:sym typeface="Wingdings" panose="05000000000000000000" pitchFamily="2" charset="2"/>
              </a:rPr>
              <a:t> des </a:t>
            </a:r>
            <a:r>
              <a:rPr lang="en-US" dirty="0" err="1">
                <a:sym typeface="Wingdings" panose="05000000000000000000" pitchFamily="2" charset="2"/>
              </a:rPr>
              <a:t>métadonnées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b="1" dirty="0">
                <a:sym typeface="Wingdings" panose="05000000000000000000" pitchFamily="2" charset="2"/>
              </a:rPr>
              <a:t>Only human time</a:t>
            </a:r>
            <a:r>
              <a:rPr lang="en-US" dirty="0">
                <a:sym typeface="Wingdings" panose="05000000000000000000" pitchFamily="2" charset="2"/>
              </a:rPr>
              <a:t>) </a:t>
            </a:r>
            <a:r>
              <a:rPr lang="en-US" dirty="0" err="1">
                <a:sym typeface="Wingdings" panose="05000000000000000000" pitchFamily="2" charset="2"/>
              </a:rPr>
              <a:t>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quatre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langues</a:t>
            </a:r>
            <a:endParaRPr lang="en-US" dirty="0">
              <a:sym typeface="Wingdings" panose="05000000000000000000" pitchFamily="2" charset="2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Structuration des XML </a:t>
            </a:r>
            <a:r>
              <a:rPr lang="en-US" dirty="0" err="1">
                <a:sym typeface="Wingdings" panose="05000000000000000000" pitchFamily="2" charset="2"/>
              </a:rPr>
              <a:t>prise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en</a:t>
            </a:r>
            <a:r>
              <a:rPr lang="en-US" dirty="0">
                <a:sym typeface="Wingdings" panose="05000000000000000000" pitchFamily="2" charset="2"/>
              </a:rPr>
              <a:t> charge par des codes python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Métadonnées</a:t>
            </a:r>
            <a:r>
              <a:rPr lang="en-US" dirty="0"/>
              <a:t> </a:t>
            </a:r>
            <a:r>
              <a:rPr lang="en-US" b="1" dirty="0" err="1"/>
              <a:t>adaptées</a:t>
            </a:r>
            <a:r>
              <a:rPr lang="en-US" b="1" dirty="0"/>
              <a:t> </a:t>
            </a:r>
            <a:r>
              <a:rPr lang="en-US" b="1" dirty="0" err="1"/>
              <a:t>automatiquement</a:t>
            </a:r>
            <a:r>
              <a:rPr lang="en-US" b="1" dirty="0"/>
              <a:t>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c’est</a:t>
            </a:r>
            <a:r>
              <a:rPr lang="en-US" dirty="0"/>
              <a:t> possible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Coupler la mise à jour de la </a:t>
            </a:r>
            <a:r>
              <a:rPr lang="en-US" dirty="0" err="1"/>
              <a:t>métadonnées</a:t>
            </a:r>
            <a:r>
              <a:rPr lang="en-US" dirty="0"/>
              <a:t> à </a:t>
            </a:r>
            <a:r>
              <a:rPr lang="en-US" dirty="0" err="1"/>
              <a:t>celle</a:t>
            </a:r>
            <a:r>
              <a:rPr lang="en-US" dirty="0"/>
              <a:t> du </a:t>
            </a:r>
            <a:r>
              <a:rPr lang="en-US" dirty="0" err="1"/>
              <a:t>produit</a:t>
            </a:r>
            <a:r>
              <a:rPr lang="en-US" dirty="0"/>
              <a:t>/service </a:t>
            </a:r>
            <a:r>
              <a:rPr lang="en-US" dirty="0" err="1"/>
              <a:t>décrit</a:t>
            </a:r>
            <a:endParaRPr lang="en-US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Production de </a:t>
            </a:r>
            <a:r>
              <a:rPr lang="en-US" dirty="0" err="1"/>
              <a:t>jeu</a:t>
            </a:r>
            <a:r>
              <a:rPr lang="en-US" dirty="0"/>
              <a:t> de </a:t>
            </a:r>
            <a:r>
              <a:rPr lang="en-US" dirty="0" err="1"/>
              <a:t>données</a:t>
            </a:r>
            <a:r>
              <a:rPr lang="en-US" dirty="0"/>
              <a:t> </a:t>
            </a:r>
            <a:r>
              <a:rPr lang="en-US" dirty="0" err="1"/>
              <a:t>automatique</a:t>
            </a:r>
            <a:r>
              <a:rPr lang="en-US" dirty="0"/>
              <a:t> met à jour la </a:t>
            </a:r>
            <a:r>
              <a:rPr lang="en-US" i="1" dirty="0" err="1"/>
              <a:t>revisiondate</a:t>
            </a:r>
            <a:endParaRPr lang="en-US" i="1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WMS </a:t>
            </a:r>
            <a:r>
              <a:rPr lang="en-US" dirty="0" err="1"/>
              <a:t>enrichi</a:t>
            </a:r>
            <a:r>
              <a:rPr lang="en-US" dirty="0"/>
              <a:t> d’un dataset met à jour </a:t>
            </a:r>
            <a:r>
              <a:rPr lang="en-US" i="1" dirty="0" err="1"/>
              <a:t>operateson</a:t>
            </a:r>
            <a:endParaRPr lang="en-US" i="1" dirty="0"/>
          </a:p>
          <a:p>
            <a:pPr lvl="1"/>
            <a:endParaRPr lang="en-US" dirty="0"/>
          </a:p>
          <a:p>
            <a:pPr lvl="2"/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751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5384A-ABAE-4384-9AA8-01F3B5097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Gestion des fiches de métadonnées (II)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55A2C-AFD1-4F3E-BACB-BC77DC785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B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7606DB8-7781-47D8-B262-16DD88F864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839" y="2711500"/>
            <a:ext cx="5142246" cy="2889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F10E7E-0284-44DF-94E4-25DCD058E6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085" y="2711500"/>
            <a:ext cx="5826041" cy="339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992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C43D4-17B0-4B05-B1B3-76AE23FD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Gestion des fiches de métadonnées (II)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B99A1-BD81-44A9-A074-6A31BB824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B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DF892A-C8AF-4090-ABE5-9F161F78D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1556792"/>
            <a:ext cx="7426779" cy="429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80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825</Words>
  <Application>Microsoft Office PowerPoint</Application>
  <PresentationFormat>Widescreen</PresentationFormat>
  <Paragraphs>120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Foss4G : Once Only Principle</vt:lpstr>
      <vt:lpstr>Plan de la présentation</vt:lpstr>
      <vt:lpstr>Exigences INSPIRE : métadonnées partout (I)</vt:lpstr>
      <vt:lpstr>Exigences INSPIRE : métadonnées partout (I)</vt:lpstr>
      <vt:lpstr>Exigences INSPIRE : métadonnées partout (II)</vt:lpstr>
      <vt:lpstr>Exigences INSPIRE : métadonnées partout (II)</vt:lpstr>
      <vt:lpstr>Gestion des fiches de métadonnées (I)</vt:lpstr>
      <vt:lpstr>Gestion des fiches de métadonnées (II)</vt:lpstr>
      <vt:lpstr>Gestion des fiches de métadonnées (II)</vt:lpstr>
      <vt:lpstr>Distribution des données (I)</vt:lpstr>
      <vt:lpstr>Vecteur de diffusions des données (II)</vt:lpstr>
      <vt:lpstr>Vecteur de diffusions des données (III)</vt:lpstr>
      <vt:lpstr>Gains d’OOP</vt:lpstr>
      <vt:lpstr>Gain d’OOP</vt:lpstr>
    </vt:vector>
  </TitlesOfParts>
  <Company>IGN - NGI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BAYERS</dc:creator>
  <cp:lastModifiedBy>Benoît Fricheteau</cp:lastModifiedBy>
  <cp:revision>265</cp:revision>
  <dcterms:created xsi:type="dcterms:W3CDTF">2017-06-08T13:55:21Z</dcterms:created>
  <dcterms:modified xsi:type="dcterms:W3CDTF">2019-10-24T09:51:55Z</dcterms:modified>
</cp:coreProperties>
</file>